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7" r:id="rId3"/>
    <p:sldId id="282" r:id="rId4"/>
    <p:sldId id="293" r:id="rId5"/>
    <p:sldId id="258" r:id="rId6"/>
    <p:sldId id="259" r:id="rId7"/>
    <p:sldId id="273" r:id="rId8"/>
    <p:sldId id="274" r:id="rId9"/>
    <p:sldId id="280" r:id="rId10"/>
    <p:sldId id="276" r:id="rId11"/>
    <p:sldId id="277" r:id="rId12"/>
    <p:sldId id="28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3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3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99CCFF"/>
    <a:srgbClr val="FF0000"/>
    <a:srgbClr val="000000"/>
    <a:srgbClr val="415195"/>
    <a:srgbClr val="1A01D5"/>
    <a:srgbClr val="0000FF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9" autoAdjust="0"/>
  </p:normalViewPr>
  <p:slideViewPr>
    <p:cSldViewPr>
      <p:cViewPr>
        <p:scale>
          <a:sx n="60" d="100"/>
          <a:sy n="60" d="100"/>
        </p:scale>
        <p:origin x="-67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8C2714-C0C0-403F-9349-09A0202906D9}" type="doc">
      <dgm:prSet loTypeId="urn:microsoft.com/office/officeart/2005/8/layout/list1" loCatId="list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C5333C1B-F1B4-4002-B996-ABACFCD4E937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200" b="1" dirty="0" smtClean="0">
              <a:solidFill>
                <a:schemeClr val="tx1"/>
              </a:solidFill>
            </a:rPr>
            <a:t>1. Отчеты представлены на неутвержденных бланках </a:t>
          </a:r>
          <a:endParaRPr lang="ru-RU" sz="2200" b="1" dirty="0">
            <a:solidFill>
              <a:schemeClr val="tx1"/>
            </a:solidFill>
          </a:endParaRPr>
        </a:p>
      </dgm:t>
    </dgm:pt>
    <dgm:pt modelId="{1784A9A8-01A3-4FB2-B6F8-A41480065E0E}" type="parTrans" cxnId="{CBC8BE8E-C3C7-49AD-A904-73F8F79FB7AE}">
      <dgm:prSet/>
      <dgm:spPr/>
      <dgm:t>
        <a:bodyPr/>
        <a:lstStyle/>
        <a:p>
          <a:endParaRPr lang="ru-RU"/>
        </a:p>
      </dgm:t>
    </dgm:pt>
    <dgm:pt modelId="{0CE7A211-D755-4081-AE3E-C1EE33371564}" type="sibTrans" cxnId="{CBC8BE8E-C3C7-49AD-A904-73F8F79FB7AE}">
      <dgm:prSet/>
      <dgm:spPr/>
      <dgm:t>
        <a:bodyPr/>
        <a:lstStyle/>
        <a:p>
          <a:endParaRPr lang="ru-RU"/>
        </a:p>
      </dgm:t>
    </dgm:pt>
    <dgm:pt modelId="{BEB11672-DDB3-48F7-8E52-1E07F47D8FAD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2. Арифметические ошибки</a:t>
          </a:r>
          <a:endParaRPr lang="ru-RU" b="1" dirty="0">
            <a:solidFill>
              <a:schemeClr val="tx1"/>
            </a:solidFill>
          </a:endParaRPr>
        </a:p>
      </dgm:t>
    </dgm:pt>
    <dgm:pt modelId="{E51CAA35-23FE-44E0-8DD5-8704F13691BC}" type="parTrans" cxnId="{1703CD91-796F-4E56-8276-DCB7CB3014F6}">
      <dgm:prSet/>
      <dgm:spPr/>
      <dgm:t>
        <a:bodyPr/>
        <a:lstStyle/>
        <a:p>
          <a:endParaRPr lang="ru-RU"/>
        </a:p>
      </dgm:t>
    </dgm:pt>
    <dgm:pt modelId="{945EE627-F8C4-466A-BA40-5929C914D7F8}" type="sibTrans" cxnId="{1703CD91-796F-4E56-8276-DCB7CB3014F6}">
      <dgm:prSet/>
      <dgm:spPr/>
      <dgm:t>
        <a:bodyPr/>
        <a:lstStyle/>
        <a:p>
          <a:endParaRPr lang="ru-RU"/>
        </a:p>
      </dgm:t>
    </dgm:pt>
    <dgm:pt modelId="{FFF00F38-C3D2-4239-9AFD-42A8A015FDAA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3. Незаполненные таблицы</a:t>
          </a:r>
          <a:endParaRPr lang="ru-RU" b="1" dirty="0">
            <a:solidFill>
              <a:schemeClr val="tx1"/>
            </a:solidFill>
          </a:endParaRPr>
        </a:p>
      </dgm:t>
    </dgm:pt>
    <dgm:pt modelId="{37492C58-8246-4632-B25F-0AABCE2452F0}" type="parTrans" cxnId="{16505BF1-A73F-46FD-AF53-A2E68B4175E8}">
      <dgm:prSet/>
      <dgm:spPr/>
      <dgm:t>
        <a:bodyPr/>
        <a:lstStyle/>
        <a:p>
          <a:endParaRPr lang="ru-RU"/>
        </a:p>
      </dgm:t>
    </dgm:pt>
    <dgm:pt modelId="{C0F20952-35C1-461A-B2EF-B5340C246700}" type="sibTrans" cxnId="{16505BF1-A73F-46FD-AF53-A2E68B4175E8}">
      <dgm:prSet/>
      <dgm:spPr/>
      <dgm:t>
        <a:bodyPr/>
        <a:lstStyle/>
        <a:p>
          <a:endParaRPr lang="ru-RU"/>
        </a:p>
      </dgm:t>
    </dgm:pt>
    <dgm:pt modelId="{13FAA37E-718F-48AD-80E4-DA378B62B7A6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4. Логические ошибки</a:t>
          </a:r>
          <a:endParaRPr lang="ru-RU" b="1" dirty="0">
            <a:solidFill>
              <a:schemeClr val="tx1"/>
            </a:solidFill>
          </a:endParaRPr>
        </a:p>
      </dgm:t>
    </dgm:pt>
    <dgm:pt modelId="{C993C2AA-C728-4BB5-AC36-BD1A10E5ABAB}" type="parTrans" cxnId="{6F275810-457E-4576-AEF3-06D0FE6AD41E}">
      <dgm:prSet/>
      <dgm:spPr/>
      <dgm:t>
        <a:bodyPr/>
        <a:lstStyle/>
        <a:p>
          <a:endParaRPr lang="ru-RU"/>
        </a:p>
      </dgm:t>
    </dgm:pt>
    <dgm:pt modelId="{D30F072E-8C4A-4B81-9CC7-20CD0EF10AAF}" type="sibTrans" cxnId="{6F275810-457E-4576-AEF3-06D0FE6AD41E}">
      <dgm:prSet/>
      <dgm:spPr/>
      <dgm:t>
        <a:bodyPr/>
        <a:lstStyle/>
        <a:p>
          <a:endParaRPr lang="ru-RU"/>
        </a:p>
      </dgm:t>
    </dgm:pt>
    <dgm:pt modelId="{E15D41B1-0E14-41AA-A73D-6B0D75E68929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5. Несоблюдение условий контроля</a:t>
          </a:r>
          <a:endParaRPr lang="ru-RU" b="1" dirty="0">
            <a:solidFill>
              <a:schemeClr val="tx1"/>
            </a:solidFill>
          </a:endParaRPr>
        </a:p>
      </dgm:t>
    </dgm:pt>
    <dgm:pt modelId="{64A8F0C1-0414-4D33-81F2-4C90F67FDB50}" type="parTrans" cxnId="{E57FF42D-90C5-4D6F-A936-55CE5DB5306C}">
      <dgm:prSet/>
      <dgm:spPr/>
      <dgm:t>
        <a:bodyPr/>
        <a:lstStyle/>
        <a:p>
          <a:endParaRPr lang="ru-RU"/>
        </a:p>
      </dgm:t>
    </dgm:pt>
    <dgm:pt modelId="{2632C917-0A23-4ECE-AAD3-97EF6536AF73}" type="sibTrans" cxnId="{E57FF42D-90C5-4D6F-A936-55CE5DB5306C}">
      <dgm:prSet/>
      <dgm:spPr/>
      <dgm:t>
        <a:bodyPr/>
        <a:lstStyle/>
        <a:p>
          <a:endParaRPr lang="ru-RU"/>
        </a:p>
      </dgm:t>
    </dgm:pt>
    <dgm:pt modelId="{3FF85C13-C902-465F-9182-04DCE0F9E726}" type="pres">
      <dgm:prSet presAssocID="{C28C2714-C0C0-403F-9349-09A0202906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F966F-40F6-4ED0-BD56-3C48EF3B54AC}" type="pres">
      <dgm:prSet presAssocID="{C5333C1B-F1B4-4002-B996-ABACFCD4E937}" presName="parentLin" presStyleCnt="0"/>
      <dgm:spPr/>
    </dgm:pt>
    <dgm:pt modelId="{C1E7925A-4483-4D95-90ED-3C05EF41F395}" type="pres">
      <dgm:prSet presAssocID="{C5333C1B-F1B4-4002-B996-ABACFCD4E93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6E0B5162-F6BB-40F8-B913-7C9E8D312FD3}" type="pres">
      <dgm:prSet presAssocID="{C5333C1B-F1B4-4002-B996-ABACFCD4E937}" presName="parentText" presStyleLbl="node1" presStyleIdx="0" presStyleCnt="5" custScaleX="1054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1BD40-6203-4B63-8966-993CCEB3ED44}" type="pres">
      <dgm:prSet presAssocID="{C5333C1B-F1B4-4002-B996-ABACFCD4E937}" presName="negativeSpace" presStyleCnt="0"/>
      <dgm:spPr/>
    </dgm:pt>
    <dgm:pt modelId="{C2DE9AA7-02F4-4568-ADE7-7EC16281117B}" type="pres">
      <dgm:prSet presAssocID="{C5333C1B-F1B4-4002-B996-ABACFCD4E937}" presName="childText" presStyleLbl="conFgAcc1" presStyleIdx="0" presStyleCnt="5">
        <dgm:presLayoutVars>
          <dgm:bulletEnabled val="1"/>
        </dgm:presLayoutVars>
      </dgm:prSet>
      <dgm:spPr/>
    </dgm:pt>
    <dgm:pt modelId="{1690E95F-D347-4055-BFD0-A02AD66B6F47}" type="pres">
      <dgm:prSet presAssocID="{0CE7A211-D755-4081-AE3E-C1EE33371564}" presName="spaceBetweenRectangles" presStyleCnt="0"/>
      <dgm:spPr/>
    </dgm:pt>
    <dgm:pt modelId="{C9D8BE54-389C-407B-8838-AEF13DFB352E}" type="pres">
      <dgm:prSet presAssocID="{BEB11672-DDB3-48F7-8E52-1E07F47D8FAD}" presName="parentLin" presStyleCnt="0"/>
      <dgm:spPr/>
    </dgm:pt>
    <dgm:pt modelId="{D8736EA4-9BB6-4AB4-B2EA-2C3BE9F968E5}" type="pres">
      <dgm:prSet presAssocID="{BEB11672-DDB3-48F7-8E52-1E07F47D8FA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E209A67-4F08-4878-A2DA-027FFCFC15FB}" type="pres">
      <dgm:prSet presAssocID="{BEB11672-DDB3-48F7-8E52-1E07F47D8FA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8D468-6491-4331-88BF-249EC3307D14}" type="pres">
      <dgm:prSet presAssocID="{BEB11672-DDB3-48F7-8E52-1E07F47D8FAD}" presName="negativeSpace" presStyleCnt="0"/>
      <dgm:spPr/>
    </dgm:pt>
    <dgm:pt modelId="{97BB129B-E87C-4B1E-84CD-6ECF87B79452}" type="pres">
      <dgm:prSet presAssocID="{BEB11672-DDB3-48F7-8E52-1E07F47D8FAD}" presName="childText" presStyleLbl="conFgAcc1" presStyleIdx="1" presStyleCnt="5">
        <dgm:presLayoutVars>
          <dgm:bulletEnabled val="1"/>
        </dgm:presLayoutVars>
      </dgm:prSet>
      <dgm:spPr/>
    </dgm:pt>
    <dgm:pt modelId="{F2C5D298-665F-43AA-8EDE-063A084B338B}" type="pres">
      <dgm:prSet presAssocID="{945EE627-F8C4-466A-BA40-5929C914D7F8}" presName="spaceBetweenRectangles" presStyleCnt="0"/>
      <dgm:spPr/>
    </dgm:pt>
    <dgm:pt modelId="{979E0930-47CE-4DDB-A44A-1D162B9D7A3A}" type="pres">
      <dgm:prSet presAssocID="{FFF00F38-C3D2-4239-9AFD-42A8A015FDAA}" presName="parentLin" presStyleCnt="0"/>
      <dgm:spPr/>
    </dgm:pt>
    <dgm:pt modelId="{9E823C1F-2735-4A47-9B57-3BAE2636DBE0}" type="pres">
      <dgm:prSet presAssocID="{FFF00F38-C3D2-4239-9AFD-42A8A015FDA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A46B6BD-69B6-4782-BFD3-B0A5048D096B}" type="pres">
      <dgm:prSet presAssocID="{FFF00F38-C3D2-4239-9AFD-42A8A015FDAA}" presName="parentText" presStyleLbl="node1" presStyleIdx="2" presStyleCnt="5" custLinFactNeighborX="-8380" custLinFactNeighborY="21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011037-0773-4712-BFC7-5C594EB7990E}" type="pres">
      <dgm:prSet presAssocID="{FFF00F38-C3D2-4239-9AFD-42A8A015FDAA}" presName="negativeSpace" presStyleCnt="0"/>
      <dgm:spPr/>
    </dgm:pt>
    <dgm:pt modelId="{97888EBA-4F7A-485A-808A-6633E6C6EF7D}" type="pres">
      <dgm:prSet presAssocID="{FFF00F38-C3D2-4239-9AFD-42A8A015FDAA}" presName="childText" presStyleLbl="conFgAcc1" presStyleIdx="2" presStyleCnt="5">
        <dgm:presLayoutVars>
          <dgm:bulletEnabled val="1"/>
        </dgm:presLayoutVars>
      </dgm:prSet>
      <dgm:spPr/>
    </dgm:pt>
    <dgm:pt modelId="{F5513A95-4C58-4646-B1A4-F816A70B4B7E}" type="pres">
      <dgm:prSet presAssocID="{C0F20952-35C1-461A-B2EF-B5340C246700}" presName="spaceBetweenRectangles" presStyleCnt="0"/>
      <dgm:spPr/>
    </dgm:pt>
    <dgm:pt modelId="{E33C704D-74CC-4B86-A6C2-F51CE580A517}" type="pres">
      <dgm:prSet presAssocID="{13FAA37E-718F-48AD-80E4-DA378B62B7A6}" presName="parentLin" presStyleCnt="0"/>
      <dgm:spPr/>
    </dgm:pt>
    <dgm:pt modelId="{BC520DB4-A3CD-4429-AAA3-8B2B4956EA49}" type="pres">
      <dgm:prSet presAssocID="{13FAA37E-718F-48AD-80E4-DA378B62B7A6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668A295-EF3C-43A4-9F43-38772F6C3938}" type="pres">
      <dgm:prSet presAssocID="{13FAA37E-718F-48AD-80E4-DA378B62B7A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D3364-1E4A-41D8-81DB-4FBB5C45C811}" type="pres">
      <dgm:prSet presAssocID="{13FAA37E-718F-48AD-80E4-DA378B62B7A6}" presName="negativeSpace" presStyleCnt="0"/>
      <dgm:spPr/>
    </dgm:pt>
    <dgm:pt modelId="{6E8713AF-17C3-4E6B-A89E-AF3D0027B747}" type="pres">
      <dgm:prSet presAssocID="{13FAA37E-718F-48AD-80E4-DA378B62B7A6}" presName="childText" presStyleLbl="conFgAcc1" presStyleIdx="3" presStyleCnt="5">
        <dgm:presLayoutVars>
          <dgm:bulletEnabled val="1"/>
        </dgm:presLayoutVars>
      </dgm:prSet>
      <dgm:spPr/>
    </dgm:pt>
    <dgm:pt modelId="{49F05B25-7BD0-45F1-B68A-59AE1CD9C45A}" type="pres">
      <dgm:prSet presAssocID="{D30F072E-8C4A-4B81-9CC7-20CD0EF10AAF}" presName="spaceBetweenRectangles" presStyleCnt="0"/>
      <dgm:spPr/>
    </dgm:pt>
    <dgm:pt modelId="{749078F0-51F9-43B5-A6BA-47B373889A0D}" type="pres">
      <dgm:prSet presAssocID="{E15D41B1-0E14-41AA-A73D-6B0D75E68929}" presName="parentLin" presStyleCnt="0"/>
      <dgm:spPr/>
    </dgm:pt>
    <dgm:pt modelId="{05B65BFC-4242-451B-BE0F-04A0B4B6ABFF}" type="pres">
      <dgm:prSet presAssocID="{E15D41B1-0E14-41AA-A73D-6B0D75E6892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CC5E878-7B41-4DCA-BA70-7B84C7E44548}" type="pres">
      <dgm:prSet presAssocID="{E15D41B1-0E14-41AA-A73D-6B0D75E6892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2D5C7-CB6B-4C61-83C7-E0C90DDA4DAE}" type="pres">
      <dgm:prSet presAssocID="{E15D41B1-0E14-41AA-A73D-6B0D75E68929}" presName="negativeSpace" presStyleCnt="0"/>
      <dgm:spPr/>
    </dgm:pt>
    <dgm:pt modelId="{39DCF892-C835-4F8D-B10B-E60212B26301}" type="pres">
      <dgm:prSet presAssocID="{E15D41B1-0E14-41AA-A73D-6B0D75E6892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34AFE4E-3144-4F2B-B826-4ADC485E4D55}" type="presOf" srcId="{FFF00F38-C3D2-4239-9AFD-42A8A015FDAA}" destId="{9E823C1F-2735-4A47-9B57-3BAE2636DBE0}" srcOrd="0" destOrd="0" presId="urn:microsoft.com/office/officeart/2005/8/layout/list1"/>
    <dgm:cxn modelId="{EC121951-145D-4AEA-B4B7-82FEB0AF1A1A}" type="presOf" srcId="{FFF00F38-C3D2-4239-9AFD-42A8A015FDAA}" destId="{4A46B6BD-69B6-4782-BFD3-B0A5048D096B}" srcOrd="1" destOrd="0" presId="urn:microsoft.com/office/officeart/2005/8/layout/list1"/>
    <dgm:cxn modelId="{94A062AD-4864-4C32-8195-792C2F253689}" type="presOf" srcId="{13FAA37E-718F-48AD-80E4-DA378B62B7A6}" destId="{D668A295-EF3C-43A4-9F43-38772F6C3938}" srcOrd="1" destOrd="0" presId="urn:microsoft.com/office/officeart/2005/8/layout/list1"/>
    <dgm:cxn modelId="{B992E1F6-88A8-42D5-9976-365C7AB0EC39}" type="presOf" srcId="{BEB11672-DDB3-48F7-8E52-1E07F47D8FAD}" destId="{D8736EA4-9BB6-4AB4-B2EA-2C3BE9F968E5}" srcOrd="0" destOrd="0" presId="urn:microsoft.com/office/officeart/2005/8/layout/list1"/>
    <dgm:cxn modelId="{6F275810-457E-4576-AEF3-06D0FE6AD41E}" srcId="{C28C2714-C0C0-403F-9349-09A0202906D9}" destId="{13FAA37E-718F-48AD-80E4-DA378B62B7A6}" srcOrd="3" destOrd="0" parTransId="{C993C2AA-C728-4BB5-AC36-BD1A10E5ABAB}" sibTransId="{D30F072E-8C4A-4B81-9CC7-20CD0EF10AAF}"/>
    <dgm:cxn modelId="{B99FCAF8-FBED-4C0B-BC6B-33CEACD0DC16}" type="presOf" srcId="{C28C2714-C0C0-403F-9349-09A0202906D9}" destId="{3FF85C13-C902-465F-9182-04DCE0F9E726}" srcOrd="0" destOrd="0" presId="urn:microsoft.com/office/officeart/2005/8/layout/list1"/>
    <dgm:cxn modelId="{92AE9F33-530E-4BEB-9002-2C363A5CD557}" type="presOf" srcId="{C5333C1B-F1B4-4002-B996-ABACFCD4E937}" destId="{6E0B5162-F6BB-40F8-B913-7C9E8D312FD3}" srcOrd="1" destOrd="0" presId="urn:microsoft.com/office/officeart/2005/8/layout/list1"/>
    <dgm:cxn modelId="{43504FF2-7A0E-444F-9157-9761B525EEA2}" type="presOf" srcId="{BEB11672-DDB3-48F7-8E52-1E07F47D8FAD}" destId="{FE209A67-4F08-4878-A2DA-027FFCFC15FB}" srcOrd="1" destOrd="0" presId="urn:microsoft.com/office/officeart/2005/8/layout/list1"/>
    <dgm:cxn modelId="{1451E71F-A117-4746-B8E0-62F4E174BDCD}" type="presOf" srcId="{13FAA37E-718F-48AD-80E4-DA378B62B7A6}" destId="{BC520DB4-A3CD-4429-AAA3-8B2B4956EA49}" srcOrd="0" destOrd="0" presId="urn:microsoft.com/office/officeart/2005/8/layout/list1"/>
    <dgm:cxn modelId="{F6CCB240-2C87-48F0-BB03-BA52989C6E4E}" type="presOf" srcId="{E15D41B1-0E14-41AA-A73D-6B0D75E68929}" destId="{ACC5E878-7B41-4DCA-BA70-7B84C7E44548}" srcOrd="1" destOrd="0" presId="urn:microsoft.com/office/officeart/2005/8/layout/list1"/>
    <dgm:cxn modelId="{32AD2011-C203-4CE8-9D0C-0E59A5FE7B44}" type="presOf" srcId="{E15D41B1-0E14-41AA-A73D-6B0D75E68929}" destId="{05B65BFC-4242-451B-BE0F-04A0B4B6ABFF}" srcOrd="0" destOrd="0" presId="urn:microsoft.com/office/officeart/2005/8/layout/list1"/>
    <dgm:cxn modelId="{E57FF42D-90C5-4D6F-A936-55CE5DB5306C}" srcId="{C28C2714-C0C0-403F-9349-09A0202906D9}" destId="{E15D41B1-0E14-41AA-A73D-6B0D75E68929}" srcOrd="4" destOrd="0" parTransId="{64A8F0C1-0414-4D33-81F2-4C90F67FDB50}" sibTransId="{2632C917-0A23-4ECE-AAD3-97EF6536AF73}"/>
    <dgm:cxn modelId="{16505BF1-A73F-46FD-AF53-A2E68B4175E8}" srcId="{C28C2714-C0C0-403F-9349-09A0202906D9}" destId="{FFF00F38-C3D2-4239-9AFD-42A8A015FDAA}" srcOrd="2" destOrd="0" parTransId="{37492C58-8246-4632-B25F-0AABCE2452F0}" sibTransId="{C0F20952-35C1-461A-B2EF-B5340C246700}"/>
    <dgm:cxn modelId="{1703CD91-796F-4E56-8276-DCB7CB3014F6}" srcId="{C28C2714-C0C0-403F-9349-09A0202906D9}" destId="{BEB11672-DDB3-48F7-8E52-1E07F47D8FAD}" srcOrd="1" destOrd="0" parTransId="{E51CAA35-23FE-44E0-8DD5-8704F13691BC}" sibTransId="{945EE627-F8C4-466A-BA40-5929C914D7F8}"/>
    <dgm:cxn modelId="{CBC8BE8E-C3C7-49AD-A904-73F8F79FB7AE}" srcId="{C28C2714-C0C0-403F-9349-09A0202906D9}" destId="{C5333C1B-F1B4-4002-B996-ABACFCD4E937}" srcOrd="0" destOrd="0" parTransId="{1784A9A8-01A3-4FB2-B6F8-A41480065E0E}" sibTransId="{0CE7A211-D755-4081-AE3E-C1EE33371564}"/>
    <dgm:cxn modelId="{DD835966-75EB-4857-9821-00B1C81965E8}" type="presOf" srcId="{C5333C1B-F1B4-4002-B996-ABACFCD4E937}" destId="{C1E7925A-4483-4D95-90ED-3C05EF41F395}" srcOrd="0" destOrd="0" presId="urn:microsoft.com/office/officeart/2005/8/layout/list1"/>
    <dgm:cxn modelId="{2F49BA9E-EFFE-4507-9BB6-3CF85B77C514}" type="presParOf" srcId="{3FF85C13-C902-465F-9182-04DCE0F9E726}" destId="{593F966F-40F6-4ED0-BD56-3C48EF3B54AC}" srcOrd="0" destOrd="0" presId="urn:microsoft.com/office/officeart/2005/8/layout/list1"/>
    <dgm:cxn modelId="{12C88942-DA8B-4674-848A-9B7CD2C38B64}" type="presParOf" srcId="{593F966F-40F6-4ED0-BD56-3C48EF3B54AC}" destId="{C1E7925A-4483-4D95-90ED-3C05EF41F395}" srcOrd="0" destOrd="0" presId="urn:microsoft.com/office/officeart/2005/8/layout/list1"/>
    <dgm:cxn modelId="{41F92AA3-74F1-460C-A0F5-EEF5AE4871C6}" type="presParOf" srcId="{593F966F-40F6-4ED0-BD56-3C48EF3B54AC}" destId="{6E0B5162-F6BB-40F8-B913-7C9E8D312FD3}" srcOrd="1" destOrd="0" presId="urn:microsoft.com/office/officeart/2005/8/layout/list1"/>
    <dgm:cxn modelId="{CECF710F-52C8-4D6E-A452-B081E40A3D68}" type="presParOf" srcId="{3FF85C13-C902-465F-9182-04DCE0F9E726}" destId="{FC41BD40-6203-4B63-8966-993CCEB3ED44}" srcOrd="1" destOrd="0" presId="urn:microsoft.com/office/officeart/2005/8/layout/list1"/>
    <dgm:cxn modelId="{D8F467E4-9D24-4AF1-9B64-CC6D3B080FFF}" type="presParOf" srcId="{3FF85C13-C902-465F-9182-04DCE0F9E726}" destId="{C2DE9AA7-02F4-4568-ADE7-7EC16281117B}" srcOrd="2" destOrd="0" presId="urn:microsoft.com/office/officeart/2005/8/layout/list1"/>
    <dgm:cxn modelId="{E7C3A91E-35F6-44BF-A7E6-941390C1500F}" type="presParOf" srcId="{3FF85C13-C902-465F-9182-04DCE0F9E726}" destId="{1690E95F-D347-4055-BFD0-A02AD66B6F47}" srcOrd="3" destOrd="0" presId="urn:microsoft.com/office/officeart/2005/8/layout/list1"/>
    <dgm:cxn modelId="{3C68F869-DBD7-4DBF-843A-C9E1447FDC7F}" type="presParOf" srcId="{3FF85C13-C902-465F-9182-04DCE0F9E726}" destId="{C9D8BE54-389C-407B-8838-AEF13DFB352E}" srcOrd="4" destOrd="0" presId="urn:microsoft.com/office/officeart/2005/8/layout/list1"/>
    <dgm:cxn modelId="{A2C5E54D-E2C6-4FF0-90FC-1E33829C2728}" type="presParOf" srcId="{C9D8BE54-389C-407B-8838-AEF13DFB352E}" destId="{D8736EA4-9BB6-4AB4-B2EA-2C3BE9F968E5}" srcOrd="0" destOrd="0" presId="urn:microsoft.com/office/officeart/2005/8/layout/list1"/>
    <dgm:cxn modelId="{535C4C7F-3BD9-4F23-AC0F-5A4D92C118BA}" type="presParOf" srcId="{C9D8BE54-389C-407B-8838-AEF13DFB352E}" destId="{FE209A67-4F08-4878-A2DA-027FFCFC15FB}" srcOrd="1" destOrd="0" presId="urn:microsoft.com/office/officeart/2005/8/layout/list1"/>
    <dgm:cxn modelId="{1F4859F8-7F3D-4086-A8E1-5A52F531D422}" type="presParOf" srcId="{3FF85C13-C902-465F-9182-04DCE0F9E726}" destId="{59A8D468-6491-4331-88BF-249EC3307D14}" srcOrd="5" destOrd="0" presId="urn:microsoft.com/office/officeart/2005/8/layout/list1"/>
    <dgm:cxn modelId="{1CB84E81-0734-42DC-9A15-43CDEBCC9939}" type="presParOf" srcId="{3FF85C13-C902-465F-9182-04DCE0F9E726}" destId="{97BB129B-E87C-4B1E-84CD-6ECF87B79452}" srcOrd="6" destOrd="0" presId="urn:microsoft.com/office/officeart/2005/8/layout/list1"/>
    <dgm:cxn modelId="{487607C5-F750-4205-B45D-9CFDD2DE8659}" type="presParOf" srcId="{3FF85C13-C902-465F-9182-04DCE0F9E726}" destId="{F2C5D298-665F-43AA-8EDE-063A084B338B}" srcOrd="7" destOrd="0" presId="urn:microsoft.com/office/officeart/2005/8/layout/list1"/>
    <dgm:cxn modelId="{A5518ADF-3048-4644-A228-EDCE3F7FED77}" type="presParOf" srcId="{3FF85C13-C902-465F-9182-04DCE0F9E726}" destId="{979E0930-47CE-4DDB-A44A-1D162B9D7A3A}" srcOrd="8" destOrd="0" presId="urn:microsoft.com/office/officeart/2005/8/layout/list1"/>
    <dgm:cxn modelId="{4E743567-3CFF-4592-A917-FA5C32CEBEDA}" type="presParOf" srcId="{979E0930-47CE-4DDB-A44A-1D162B9D7A3A}" destId="{9E823C1F-2735-4A47-9B57-3BAE2636DBE0}" srcOrd="0" destOrd="0" presId="urn:microsoft.com/office/officeart/2005/8/layout/list1"/>
    <dgm:cxn modelId="{7DD5E67B-613B-494A-9574-BA2A98672724}" type="presParOf" srcId="{979E0930-47CE-4DDB-A44A-1D162B9D7A3A}" destId="{4A46B6BD-69B6-4782-BFD3-B0A5048D096B}" srcOrd="1" destOrd="0" presId="urn:microsoft.com/office/officeart/2005/8/layout/list1"/>
    <dgm:cxn modelId="{63EB5A7F-A035-46BF-9547-1329B7D41B36}" type="presParOf" srcId="{3FF85C13-C902-465F-9182-04DCE0F9E726}" destId="{42011037-0773-4712-BFC7-5C594EB7990E}" srcOrd="9" destOrd="0" presId="urn:microsoft.com/office/officeart/2005/8/layout/list1"/>
    <dgm:cxn modelId="{470A6893-E257-4A0E-B162-B8DC1C3983F2}" type="presParOf" srcId="{3FF85C13-C902-465F-9182-04DCE0F9E726}" destId="{97888EBA-4F7A-485A-808A-6633E6C6EF7D}" srcOrd="10" destOrd="0" presId="urn:microsoft.com/office/officeart/2005/8/layout/list1"/>
    <dgm:cxn modelId="{B10C600B-045D-4AFD-9B6E-D1361FB26417}" type="presParOf" srcId="{3FF85C13-C902-465F-9182-04DCE0F9E726}" destId="{F5513A95-4C58-4646-B1A4-F816A70B4B7E}" srcOrd="11" destOrd="0" presId="urn:microsoft.com/office/officeart/2005/8/layout/list1"/>
    <dgm:cxn modelId="{1828E01D-FB3E-42AC-BBE0-587D52F65238}" type="presParOf" srcId="{3FF85C13-C902-465F-9182-04DCE0F9E726}" destId="{E33C704D-74CC-4B86-A6C2-F51CE580A517}" srcOrd="12" destOrd="0" presId="urn:microsoft.com/office/officeart/2005/8/layout/list1"/>
    <dgm:cxn modelId="{97764DE1-557C-4F77-84FF-A825B14234C7}" type="presParOf" srcId="{E33C704D-74CC-4B86-A6C2-F51CE580A517}" destId="{BC520DB4-A3CD-4429-AAA3-8B2B4956EA49}" srcOrd="0" destOrd="0" presId="urn:microsoft.com/office/officeart/2005/8/layout/list1"/>
    <dgm:cxn modelId="{806BCDF2-C1D2-4F76-B520-CAFCADF31ABB}" type="presParOf" srcId="{E33C704D-74CC-4B86-A6C2-F51CE580A517}" destId="{D668A295-EF3C-43A4-9F43-38772F6C3938}" srcOrd="1" destOrd="0" presId="urn:microsoft.com/office/officeart/2005/8/layout/list1"/>
    <dgm:cxn modelId="{4DE1A641-0B51-4879-B648-A48D64AAD9B3}" type="presParOf" srcId="{3FF85C13-C902-465F-9182-04DCE0F9E726}" destId="{697D3364-1E4A-41D8-81DB-4FBB5C45C811}" srcOrd="13" destOrd="0" presId="urn:microsoft.com/office/officeart/2005/8/layout/list1"/>
    <dgm:cxn modelId="{56265B06-F61E-45AE-A8FE-A9DF9CAE3FDE}" type="presParOf" srcId="{3FF85C13-C902-465F-9182-04DCE0F9E726}" destId="{6E8713AF-17C3-4E6B-A89E-AF3D0027B747}" srcOrd="14" destOrd="0" presId="urn:microsoft.com/office/officeart/2005/8/layout/list1"/>
    <dgm:cxn modelId="{7CA9A230-5808-4505-BD00-B2F3E1885D28}" type="presParOf" srcId="{3FF85C13-C902-465F-9182-04DCE0F9E726}" destId="{49F05B25-7BD0-45F1-B68A-59AE1CD9C45A}" srcOrd="15" destOrd="0" presId="urn:microsoft.com/office/officeart/2005/8/layout/list1"/>
    <dgm:cxn modelId="{C34DCDAE-0C00-4494-99BD-A41BF3E435A5}" type="presParOf" srcId="{3FF85C13-C902-465F-9182-04DCE0F9E726}" destId="{749078F0-51F9-43B5-A6BA-47B373889A0D}" srcOrd="16" destOrd="0" presId="urn:microsoft.com/office/officeart/2005/8/layout/list1"/>
    <dgm:cxn modelId="{BF4B3D3C-FA05-4235-BB75-B706BB7DCDF5}" type="presParOf" srcId="{749078F0-51F9-43B5-A6BA-47B373889A0D}" destId="{05B65BFC-4242-451B-BE0F-04A0B4B6ABFF}" srcOrd="0" destOrd="0" presId="urn:microsoft.com/office/officeart/2005/8/layout/list1"/>
    <dgm:cxn modelId="{82F99CE5-57F1-4A8D-B256-AFCA986D31D3}" type="presParOf" srcId="{749078F0-51F9-43B5-A6BA-47B373889A0D}" destId="{ACC5E878-7B41-4DCA-BA70-7B84C7E44548}" srcOrd="1" destOrd="0" presId="urn:microsoft.com/office/officeart/2005/8/layout/list1"/>
    <dgm:cxn modelId="{6E742C35-BC8A-4418-A141-7F01CF7355FD}" type="presParOf" srcId="{3FF85C13-C902-465F-9182-04DCE0F9E726}" destId="{D772D5C7-CB6B-4C61-83C7-E0C90DDA4DAE}" srcOrd="17" destOrd="0" presId="urn:microsoft.com/office/officeart/2005/8/layout/list1"/>
    <dgm:cxn modelId="{22ADA452-4825-402D-B772-0E76E8ECB5F6}" type="presParOf" srcId="{3FF85C13-C902-465F-9182-04DCE0F9E726}" destId="{39DCF892-C835-4F8D-B10B-E60212B26301}" srcOrd="18" destOrd="0" presId="urn:microsoft.com/office/officeart/2005/8/layout/list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DE9AA7-02F4-4568-ADE7-7EC16281117B}">
      <dsp:nvSpPr>
        <dsp:cNvPr id="0" name=""/>
        <dsp:cNvSpPr/>
      </dsp:nvSpPr>
      <dsp:spPr>
        <a:xfrm>
          <a:off x="0" y="392876"/>
          <a:ext cx="868461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B5162-F6BB-40F8-B913-7C9E8D312FD3}">
      <dsp:nvSpPr>
        <dsp:cNvPr id="0" name=""/>
        <dsp:cNvSpPr/>
      </dsp:nvSpPr>
      <dsp:spPr>
        <a:xfrm>
          <a:off x="434230" y="68155"/>
          <a:ext cx="6410916" cy="64944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781" tIns="0" rIns="22978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1. Отчеты представлены на неутвержденных бланках 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434230" y="68155"/>
        <a:ext cx="6410916" cy="649440"/>
      </dsp:txXfrm>
    </dsp:sp>
    <dsp:sp modelId="{97BB129B-E87C-4B1E-84CD-6ECF87B79452}">
      <dsp:nvSpPr>
        <dsp:cNvPr id="0" name=""/>
        <dsp:cNvSpPr/>
      </dsp:nvSpPr>
      <dsp:spPr>
        <a:xfrm>
          <a:off x="0" y="1390796"/>
          <a:ext cx="868461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09A67-4F08-4878-A2DA-027FFCFC15FB}">
      <dsp:nvSpPr>
        <dsp:cNvPr id="0" name=""/>
        <dsp:cNvSpPr/>
      </dsp:nvSpPr>
      <dsp:spPr>
        <a:xfrm>
          <a:off x="434230" y="1066076"/>
          <a:ext cx="6079233" cy="64944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781" tIns="0" rIns="22978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2. Арифметические ошибки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434230" y="1066076"/>
        <a:ext cx="6079233" cy="649440"/>
      </dsp:txXfrm>
    </dsp:sp>
    <dsp:sp modelId="{97888EBA-4F7A-485A-808A-6633E6C6EF7D}">
      <dsp:nvSpPr>
        <dsp:cNvPr id="0" name=""/>
        <dsp:cNvSpPr/>
      </dsp:nvSpPr>
      <dsp:spPr>
        <a:xfrm>
          <a:off x="0" y="2388716"/>
          <a:ext cx="868461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6B6BD-69B6-4782-BFD3-B0A5048D096B}">
      <dsp:nvSpPr>
        <dsp:cNvPr id="0" name=""/>
        <dsp:cNvSpPr/>
      </dsp:nvSpPr>
      <dsp:spPr>
        <a:xfrm>
          <a:off x="397842" y="2078179"/>
          <a:ext cx="6079233" cy="64944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781" tIns="0" rIns="22978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3. Незаполненные таблицы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397842" y="2078179"/>
        <a:ext cx="6079233" cy="649440"/>
      </dsp:txXfrm>
    </dsp:sp>
    <dsp:sp modelId="{6E8713AF-17C3-4E6B-A89E-AF3D0027B747}">
      <dsp:nvSpPr>
        <dsp:cNvPr id="0" name=""/>
        <dsp:cNvSpPr/>
      </dsp:nvSpPr>
      <dsp:spPr>
        <a:xfrm>
          <a:off x="0" y="3386636"/>
          <a:ext cx="868461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8A295-EF3C-43A4-9F43-38772F6C3938}">
      <dsp:nvSpPr>
        <dsp:cNvPr id="0" name=""/>
        <dsp:cNvSpPr/>
      </dsp:nvSpPr>
      <dsp:spPr>
        <a:xfrm>
          <a:off x="434230" y="3061916"/>
          <a:ext cx="6079233" cy="64944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781" tIns="0" rIns="22978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4. Логические ошибки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434230" y="3061916"/>
        <a:ext cx="6079233" cy="649440"/>
      </dsp:txXfrm>
    </dsp:sp>
    <dsp:sp modelId="{39DCF892-C835-4F8D-B10B-E60212B26301}">
      <dsp:nvSpPr>
        <dsp:cNvPr id="0" name=""/>
        <dsp:cNvSpPr/>
      </dsp:nvSpPr>
      <dsp:spPr>
        <a:xfrm>
          <a:off x="0" y="4384556"/>
          <a:ext cx="868461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5E878-7B41-4DCA-BA70-7B84C7E44548}">
      <dsp:nvSpPr>
        <dsp:cNvPr id="0" name=""/>
        <dsp:cNvSpPr/>
      </dsp:nvSpPr>
      <dsp:spPr>
        <a:xfrm>
          <a:off x="434230" y="4059836"/>
          <a:ext cx="6079233" cy="64944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9781" tIns="0" rIns="229781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5. Несоблюдение условий контроля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434230" y="4059836"/>
        <a:ext cx="6079233" cy="649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1DC9-C140-4762-9A4E-85B234541B5F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0FCD-4177-4316-B157-7B17EAA61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01C29-FB59-487B-9578-1D0520C4AD45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9D332-98F7-465A-9B98-05A947ED8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E6DB3-4BE2-42E8-BA0C-E4267F57F530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13EAE-34F2-4247-9C3D-674BB3EEC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/>
          <p:cNvSpPr>
            <a:spLocks/>
          </p:cNvSpPr>
          <p:nvPr/>
        </p:nvSpPr>
        <p:spPr bwMode="gray">
          <a:xfrm>
            <a:off x="0" y="3481388"/>
            <a:ext cx="9155113" cy="3376612"/>
          </a:xfrm>
          <a:custGeom>
            <a:avLst/>
            <a:gdLst/>
            <a:ahLst/>
            <a:cxnLst>
              <a:cxn ang="0">
                <a:pos x="0" y="1760"/>
              </a:cxn>
              <a:cxn ang="0">
                <a:pos x="5767" y="0"/>
              </a:cxn>
              <a:cxn ang="0">
                <a:pos x="5760" y="2127"/>
              </a:cxn>
              <a:cxn ang="0">
                <a:pos x="0" y="2127"/>
              </a:cxn>
              <a:cxn ang="0">
                <a:pos x="0" y="1760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>
              <a:latin typeface="+mn-lt"/>
            </a:endParaRPr>
          </a:p>
        </p:txBody>
      </p:sp>
      <p:sp>
        <p:nvSpPr>
          <p:cNvPr id="3" name="AutoShape 32" descr="06"/>
          <p:cNvSpPr>
            <a:spLocks noChangeArrowheads="1"/>
          </p:cNvSpPr>
          <p:nvPr/>
        </p:nvSpPr>
        <p:spPr bwMode="gray">
          <a:xfrm rot="20584390">
            <a:off x="-141288" y="5310188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>
              <a:latin typeface="+mn-lt"/>
            </a:endParaRPr>
          </a:p>
        </p:txBody>
      </p:sp>
      <p:sp>
        <p:nvSpPr>
          <p:cNvPr id="4" name="AutoShape 33" descr="DI136-021"/>
          <p:cNvSpPr>
            <a:spLocks noChangeArrowheads="1"/>
          </p:cNvSpPr>
          <p:nvPr/>
        </p:nvSpPr>
        <p:spPr bwMode="gray">
          <a:xfrm rot="20584390">
            <a:off x="2154238" y="4610100"/>
            <a:ext cx="2546350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>
              <a:latin typeface="+mn-lt"/>
            </a:endParaRPr>
          </a:p>
        </p:txBody>
      </p:sp>
      <p:sp>
        <p:nvSpPr>
          <p:cNvPr id="5" name="AutoShape 34" descr="03"/>
          <p:cNvSpPr>
            <a:spLocks noChangeArrowheads="1"/>
          </p:cNvSpPr>
          <p:nvPr/>
        </p:nvSpPr>
        <p:spPr bwMode="gray">
          <a:xfrm rot="20584390">
            <a:off x="4448175" y="3908425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>
              <a:latin typeface="+mn-lt"/>
            </a:endParaRPr>
          </a:p>
        </p:txBody>
      </p:sp>
      <p:sp>
        <p:nvSpPr>
          <p:cNvPr id="6" name="AutoShape 35" descr="02"/>
          <p:cNvSpPr>
            <a:spLocks noChangeArrowheads="1"/>
          </p:cNvSpPr>
          <p:nvPr/>
        </p:nvSpPr>
        <p:spPr bwMode="gray">
          <a:xfrm rot="20584390">
            <a:off x="6751638" y="3206750"/>
            <a:ext cx="2533650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>
              <a:latin typeface="+mn-l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DD7C3CEC-D9C2-4CDE-9579-0334CFDF8715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0CE1E877-00FE-4C38-BE65-93E445125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05CFE0-09F5-4C97-A571-145324618166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CF7F42-B8BA-4AC9-B401-727C5D4FE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5B4A9C86-4425-448D-86B4-A990CC8415DC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DBF5F9">
                    <a:shade val="9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2B23818D-479D-4EFA-90EB-B801699454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6B1B7A-F634-4A49-A0F7-106CF3880C7A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A4F179-1E06-49B0-B0A1-06BD32BC7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FB4347-5179-430D-96CA-57084A1E2F0B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A79D5F6-7EA9-4004-AC09-29D26F975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385444-D33D-41CC-9FC6-A79F8940E888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53767E-D019-4234-928F-D42196176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526E41-EEF9-4E17-8693-7F6D9B291A04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CBE723-63A4-42BE-9E5C-4B1DDDE21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2937-8D57-4A73-921C-81DEF86C8EBE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BC44-0233-4B16-9B58-AA9939329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F3042F-35D1-4935-88A5-F623C7592088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6590D3-4140-4340-BA0B-D4961BDD4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b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b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3EE5EA-AD2E-45C1-B02A-7D35525E9AB2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AAD7C93-32ED-471F-9AE5-51C992EB8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4C3EDB-8421-47C1-A264-2047E3C86FBC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9A943F-C15A-43D0-B9B4-0BA187803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DEBD00-A8F1-4521-9073-0977C01044C5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8E5D8D-C8B3-4C4A-835D-3F3C2345F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FCBE-B22F-4E9B-8260-17BB01F55789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F35B-55EF-4AE0-8799-761C4A61C6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71F0-E985-4A90-9D2F-2769F978CF27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D0CE9-2BF8-4D6A-8919-D362EB75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86E4D-E61B-42B1-A88D-2E7935418FB6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66AC6-5B43-4313-AD22-12EDF9FC3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10C70-FDCA-4301-8181-B50BE473DDB3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1DD1E-E0E2-4A40-BBE1-1AF9DA13F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4BC4-AB24-4CB2-9FE6-2A35B4900734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375B-C004-4FEC-B45E-4DAB25EBC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0710-C7A1-4CDB-BCA7-C25BF50404E1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0CDAB-E597-461B-93B5-C59FB31D1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2588-C07A-4984-B5AC-F545F9FE170C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112D3-396F-456F-A050-87EE5B027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23361B-577B-4B60-873B-C0D1AB180943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E0F0D5-F8FF-47A8-8460-8FE731106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b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b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B3E80D0-0E99-488C-8E4D-B9A7F03CEACC}" type="datetimeFigureOut">
              <a:rPr lang="ru-RU"/>
              <a:pPr>
                <a:defRPr/>
              </a:pPr>
              <a:t>15.12.2015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b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b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7B6E007-6727-4566-AD8A-26A4D4C98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057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1800" b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1800" b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5"/>
          <p:cNvSpPr>
            <a:spLocks noChangeArrowheads="1"/>
          </p:cNvSpPr>
          <p:nvPr/>
        </p:nvSpPr>
        <p:spPr bwMode="auto">
          <a:xfrm>
            <a:off x="0" y="214313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000">
                <a:solidFill>
                  <a:srgbClr val="0D0D0D"/>
                </a:solidFill>
              </a:rPr>
              <a:t>Требования к составлению </a:t>
            </a:r>
            <a:br>
              <a:rPr lang="ru-RU" sz="5000">
                <a:solidFill>
                  <a:srgbClr val="0D0D0D"/>
                </a:solidFill>
              </a:rPr>
            </a:br>
            <a:r>
              <a:rPr lang="ru-RU" sz="5000">
                <a:solidFill>
                  <a:srgbClr val="0D0D0D"/>
                </a:solidFill>
              </a:rPr>
              <a:t>годовых государственных статистических отчетов </a:t>
            </a:r>
            <a:r>
              <a:rPr lang="ru-RU" sz="5000">
                <a:solidFill>
                  <a:srgbClr val="10253F"/>
                </a:solidFill>
              </a:rPr>
              <a:t/>
            </a:r>
            <a:br>
              <a:rPr lang="ru-RU" sz="5000">
                <a:solidFill>
                  <a:srgbClr val="10253F"/>
                </a:solidFill>
              </a:rPr>
            </a:br>
            <a:r>
              <a:rPr lang="ru-RU" sz="5000">
                <a:solidFill>
                  <a:schemeClr val="hlink"/>
                </a:solidFill>
              </a:rPr>
              <a:t>по ф. № 9, 34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908175" y="4786313"/>
            <a:ext cx="70373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r"/>
            <a:r>
              <a:rPr lang="ru-RU" sz="4000">
                <a:solidFill>
                  <a:schemeClr val="bg1"/>
                </a:solidFill>
              </a:rPr>
              <a:t>КОЗЛОВА </a:t>
            </a:r>
            <a:r>
              <a:rPr lang="ru-RU" sz="4000" smtClean="0">
                <a:solidFill>
                  <a:schemeClr val="bg1"/>
                </a:solidFill>
              </a:rPr>
              <a:t>А.В.</a:t>
            </a:r>
            <a:endParaRPr lang="ru-RU" sz="4000">
              <a:solidFill>
                <a:schemeClr val="bg1"/>
              </a:solidFill>
            </a:endParaRPr>
          </a:p>
          <a:p>
            <a:pPr algn="r"/>
            <a:r>
              <a:rPr lang="ru-RU" sz="2800" dirty="0">
                <a:solidFill>
                  <a:schemeClr val="bg1"/>
                </a:solidFill>
              </a:rPr>
              <a:t>заведующая организационно-методическим отделом ГБУЗ АО «АОКВД».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 txBox="1">
            <a:spLocks noChangeArrowheads="1"/>
          </p:cNvSpPr>
          <p:nvPr/>
        </p:nvSpPr>
        <p:spPr bwMode="auto">
          <a:xfrm>
            <a:off x="395288" y="188913"/>
            <a:ext cx="8391525" cy="9366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FFFFFF"/>
                </a:solidFill>
                <a:latin typeface="Arial" pitchFamily="34" charset="0"/>
              </a:rPr>
              <a:t>Т. 2500 «МЕТОДЫ ЛАБОРАТОРНОЙ ДИАГНОСТИКИ,</a:t>
            </a:r>
            <a:br>
              <a:rPr lang="ru-RU" sz="2400">
                <a:solidFill>
                  <a:srgbClr val="FFFFFF"/>
                </a:solidFill>
                <a:latin typeface="Arial" pitchFamily="34" charset="0"/>
              </a:rPr>
            </a:br>
            <a:r>
              <a:rPr lang="ru-RU" sz="2400">
                <a:solidFill>
                  <a:srgbClr val="FFFFFF"/>
                </a:solidFill>
                <a:latin typeface="Arial" pitchFamily="34" charset="0"/>
              </a:rPr>
              <a:t>ПРИМЕНЯЕМЫЕ ДЛЯ ПОСТАНОВКИ ДИАГНОЗА»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288" y="1412875"/>
            <a:ext cx="6553200" cy="237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500">
                <a:latin typeface="Arial" pitchFamily="34" charset="0"/>
                <a:ea typeface="+mn-cs"/>
              </a:rPr>
              <a:t>1.</a:t>
            </a:r>
            <a:r>
              <a:rPr lang="ru-RU" sz="2500" b="0">
                <a:latin typeface="Arial" pitchFamily="34" charset="0"/>
                <a:ea typeface="+mn-cs"/>
              </a:rPr>
              <a:t> </a:t>
            </a:r>
            <a:r>
              <a:rPr lang="ru-RU" sz="3000" b="0">
                <a:latin typeface="Arial" pitchFamily="34" charset="0"/>
                <a:ea typeface="+mn-cs"/>
              </a:rPr>
              <a:t>Учитывается только то число исследований, которое было использовано при установлении врачом-дерматовенерологом диагноза пациенту</a:t>
            </a:r>
            <a:r>
              <a:rPr lang="ru-RU" sz="2500" b="0">
                <a:latin typeface="Arial" pitchFamily="34" charset="0"/>
                <a:ea typeface="+mn-cs"/>
              </a:rPr>
              <a:t>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357188" y="4000500"/>
            <a:ext cx="6913562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000" dirty="0">
                <a:latin typeface="Arial" pitchFamily="34" charset="0"/>
                <a:ea typeface="+mn-cs"/>
              </a:rPr>
              <a:t>2.</a:t>
            </a:r>
            <a:r>
              <a:rPr lang="ru-RU" sz="3000" b="0" dirty="0">
                <a:latin typeface="Arial" pitchFamily="34" charset="0"/>
                <a:ea typeface="+mn-cs"/>
              </a:rPr>
              <a:t> Не учитывается кратность проведения лабораторных методов при дальнейшем ведении больного</a:t>
            </a:r>
          </a:p>
        </p:txBody>
      </p:sp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0" y="5611813"/>
            <a:ext cx="91440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15875" algn="ctr"/>
            <a:r>
              <a:rPr lang="ru-RU" sz="2500">
                <a:solidFill>
                  <a:srgbClr val="C00000"/>
                </a:solidFill>
              </a:rPr>
              <a:t>! Таблица заполняется на основании УФ 089/у-кв </a:t>
            </a:r>
            <a:br>
              <a:rPr lang="ru-RU" sz="2500">
                <a:solidFill>
                  <a:srgbClr val="C00000"/>
                </a:solidFill>
              </a:rPr>
            </a:br>
            <a:r>
              <a:rPr lang="ru-RU" sz="2500">
                <a:solidFill>
                  <a:srgbClr val="C00000"/>
                </a:solidFill>
              </a:rPr>
              <a:t>пункта 10, где указываются все виды используемых методов диагностики</a:t>
            </a:r>
          </a:p>
        </p:txBody>
      </p:sp>
      <p:pic>
        <p:nvPicPr>
          <p:cNvPr id="35846" name="Picture 8" descr="лаборатор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412875"/>
            <a:ext cx="2014537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20040"/>
            <a:ext cx="7901014" cy="1143000"/>
          </a:xfrm>
          <a:noFill/>
          <a:ln/>
        </p:spPr>
        <p:txBody>
          <a:bodyPr lIns="45720" tIns="0" rIns="45720" bIns="0" anchor="b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800" b="1" kern="1200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Спасибо за внимание !</a:t>
            </a:r>
            <a:endParaRPr lang="ru-RU" sz="3800" b="1" kern="1200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4997" name="Содержимое 3"/>
          <p:cNvPicPr>
            <a:picLocks noGrp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3" y="2000240"/>
            <a:ext cx="3929090" cy="4000528"/>
          </a:xfrm>
          <a:ln/>
        </p:spPr>
      </p:pic>
      <p:pic>
        <p:nvPicPr>
          <p:cNvPr id="8499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7686" y="1571588"/>
            <a:ext cx="4144990" cy="5286412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dirty="0" smtClean="0"/>
              <a:t>Перечень отчетов: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500" b="1" u="sng" dirty="0" smtClean="0"/>
              <a:t>Отчет по ф. № 9;  Отчет по ф. №34.</a:t>
            </a:r>
          </a:p>
          <a:p>
            <a:pPr>
              <a:lnSpc>
                <a:spcPct val="80000"/>
              </a:lnSpc>
            </a:pPr>
            <a:r>
              <a:rPr lang="ru-RU" sz="2500" b="1" dirty="0" smtClean="0"/>
              <a:t>Конъюнктурный отчет (в нем   отчеты за 4 квартал с нарастающим итогом, т.е.  отчет за год по: детям больным сифилисом, беременным больным сифилисом, чесоткой).</a:t>
            </a:r>
          </a:p>
          <a:p>
            <a:pPr>
              <a:lnSpc>
                <a:spcPct val="80000"/>
              </a:lnSpc>
            </a:pPr>
            <a:r>
              <a:rPr lang="ru-RU" sz="2500" b="1" dirty="0" smtClean="0"/>
              <a:t>Отчет по выполнению итогового приказа по службе и решения областного штаба №1 по борьбе с венерическими и заразными кожными заболеваниями. </a:t>
            </a:r>
          </a:p>
          <a:p>
            <a:pPr>
              <a:lnSpc>
                <a:spcPct val="80000"/>
              </a:lnSpc>
            </a:pPr>
            <a:r>
              <a:rPr lang="ru-RU" sz="2500" b="1" dirty="0" smtClean="0"/>
              <a:t>Отчет по выполнению решения областного штаба и предложений комплексной проверки (если в отчетном году район заслушивался на штабе или проверялся сотрудниками ГБУЗ АО «АОКВД»).</a:t>
            </a:r>
          </a:p>
          <a:p>
            <a:pPr>
              <a:lnSpc>
                <a:spcPct val="80000"/>
              </a:lnSpc>
            </a:pPr>
            <a:r>
              <a:rPr lang="ru-RU" sz="2500" b="1" dirty="0" smtClean="0"/>
              <a:t>План работы службы  на 2016 год, план работы МВК и городского штаба на 2016 год, утвержденные  главным врачом  медицинской организации.</a:t>
            </a:r>
            <a:endParaRPr lang="ru-RU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886" y="0"/>
            <a:ext cx="7358114" cy="16430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459381" y="1850888"/>
          <a:ext cx="8684619" cy="5007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0" y="1196975"/>
            <a:ext cx="9144000" cy="5400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/>
            <a:endParaRPr lang="ru-RU" sz="1800" i="1">
              <a:solidFill>
                <a:srgbClr val="000000"/>
              </a:solidFill>
            </a:endParaRPr>
          </a:p>
          <a:p>
            <a:pPr algn="ctr" defTabSz="957263"/>
            <a:r>
              <a:rPr lang="ru-RU" sz="1800">
                <a:solidFill>
                  <a:srgbClr val="000000"/>
                </a:solidFill>
              </a:rPr>
              <a:t> 	   				              	</a:t>
            </a: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6" name="Прямоугольник 13"/>
          <p:cNvSpPr txBox="1">
            <a:spLocks noChangeArrowheads="1"/>
          </p:cNvSpPr>
          <p:nvPr/>
        </p:nvSpPr>
        <p:spPr bwMode="auto">
          <a:xfrm>
            <a:off x="428625" y="115888"/>
            <a:ext cx="8340725" cy="6699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FFFFFF"/>
                </a:solidFill>
                <a:latin typeface="Arial" pitchFamily="34" charset="0"/>
              </a:rPr>
              <a:t>ОФОРМЛЕНИЕ ФОРМ</a:t>
            </a:r>
          </a:p>
        </p:txBody>
      </p:sp>
      <p:sp>
        <p:nvSpPr>
          <p:cNvPr id="16388" name="Прямоугольник 11"/>
          <p:cNvSpPr>
            <a:spLocks noChangeArrowheads="1"/>
          </p:cNvSpPr>
          <p:nvPr/>
        </p:nvSpPr>
        <p:spPr bwMode="auto">
          <a:xfrm>
            <a:off x="357188" y="1214438"/>
            <a:ext cx="4000500" cy="4857750"/>
          </a:xfrm>
          <a:prstGeom prst="rect">
            <a:avLst/>
          </a:prstGeom>
          <a:solidFill>
            <a:srgbClr val="CCFF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0" u="sng"/>
              <a:t>Титульный лист</a:t>
            </a:r>
          </a:p>
          <a:p>
            <a:pPr algn="ctr"/>
            <a:endParaRPr lang="ru-RU" sz="1000" b="0" u="sng"/>
          </a:p>
          <a:p>
            <a:pPr>
              <a:buFont typeface="Wingdings" pitchFamily="2" charset="2"/>
              <a:buChar char="§"/>
            </a:pPr>
            <a:endParaRPr lang="ru-RU" sz="2600" b="0"/>
          </a:p>
          <a:p>
            <a:pPr>
              <a:buFont typeface="Wingdings" pitchFamily="2" charset="2"/>
              <a:buChar char="§"/>
            </a:pPr>
            <a:r>
              <a:rPr lang="ru-RU" sz="2600" b="0"/>
              <a:t>Наименование МО</a:t>
            </a:r>
          </a:p>
          <a:p>
            <a:endParaRPr lang="ru-RU" sz="2600" b="0"/>
          </a:p>
          <a:p>
            <a:pPr>
              <a:buFont typeface="Wingdings" pitchFamily="2" charset="2"/>
              <a:buChar char="§"/>
            </a:pPr>
            <a:r>
              <a:rPr lang="ru-RU" sz="2600" b="0"/>
              <a:t>Почтовый адрес</a:t>
            </a:r>
          </a:p>
          <a:p>
            <a:endParaRPr lang="ru-RU" sz="1200" b="0">
              <a:latin typeface="Constantia" pitchFamily="18" charset="0"/>
            </a:endParaRPr>
          </a:p>
          <a:p>
            <a:endParaRPr lang="ru-RU" sz="2600" b="0">
              <a:latin typeface="Constantia" pitchFamily="18" charset="0"/>
            </a:endParaRPr>
          </a:p>
          <a:p>
            <a:endParaRPr lang="ru-RU" sz="1500" b="0">
              <a:latin typeface="Constantia" pitchFamily="18" charset="0"/>
            </a:endParaRPr>
          </a:p>
        </p:txBody>
      </p:sp>
      <p:sp>
        <p:nvSpPr>
          <p:cNvPr id="16389" name="Прямоугольник 13"/>
          <p:cNvSpPr>
            <a:spLocks noChangeArrowheads="1"/>
          </p:cNvSpPr>
          <p:nvPr/>
        </p:nvSpPr>
        <p:spPr bwMode="auto">
          <a:xfrm>
            <a:off x="4643438" y="1214438"/>
            <a:ext cx="4000500" cy="4857750"/>
          </a:xfrm>
          <a:prstGeom prst="rect">
            <a:avLst/>
          </a:prstGeom>
          <a:solidFill>
            <a:srgbClr val="CCFF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0" u="sng"/>
              <a:t>Последний лист</a:t>
            </a:r>
          </a:p>
          <a:p>
            <a:pPr algn="ctr"/>
            <a:endParaRPr lang="ru-RU" sz="300" b="0" u="sng"/>
          </a:p>
          <a:p>
            <a:pPr algn="ctr"/>
            <a:endParaRPr lang="ru-RU" sz="1000" b="0" u="sng"/>
          </a:p>
          <a:p>
            <a:pPr>
              <a:buFont typeface="Wingdings" pitchFamily="2" charset="2"/>
              <a:buChar char="§"/>
            </a:pPr>
            <a:r>
              <a:rPr lang="ru-RU" sz="2600" b="0"/>
              <a:t>ФИО руководителя МО</a:t>
            </a:r>
          </a:p>
          <a:p>
            <a:endParaRPr lang="ru-RU" sz="2000" b="0"/>
          </a:p>
          <a:p>
            <a:pPr>
              <a:buFont typeface="Wingdings" pitchFamily="2" charset="2"/>
              <a:buChar char="§"/>
            </a:pPr>
            <a:r>
              <a:rPr lang="ru-RU" sz="2600" b="0"/>
              <a:t>ФИО ответственного </a:t>
            </a:r>
            <a:br>
              <a:rPr lang="ru-RU" sz="2600" b="0"/>
            </a:br>
            <a:r>
              <a:rPr lang="ru-RU" sz="2600" b="0"/>
              <a:t>за составление форм</a:t>
            </a:r>
          </a:p>
          <a:p>
            <a:endParaRPr lang="ru-RU" sz="2000" b="0"/>
          </a:p>
          <a:p>
            <a:pPr>
              <a:buFont typeface="Wingdings" pitchFamily="2" charset="2"/>
              <a:buChar char="§"/>
            </a:pPr>
            <a:r>
              <a:rPr lang="ru-RU" sz="2600" b="0"/>
              <a:t>Подписи</a:t>
            </a:r>
          </a:p>
          <a:p>
            <a:endParaRPr lang="ru-RU" sz="2000" b="0"/>
          </a:p>
          <a:p>
            <a:pPr>
              <a:buFont typeface="Wingdings" pitchFamily="2" charset="2"/>
              <a:buChar char="§"/>
            </a:pPr>
            <a:r>
              <a:rPr lang="ru-RU" sz="2600" b="0"/>
              <a:t>Номер телефона</a:t>
            </a:r>
          </a:p>
          <a:p>
            <a:endParaRPr lang="ru-RU" sz="2000" b="0"/>
          </a:p>
          <a:p>
            <a:pPr>
              <a:buFont typeface="Wingdings" pitchFamily="2" charset="2"/>
              <a:buChar char="§"/>
            </a:pPr>
            <a:r>
              <a:rPr lang="ru-RU" sz="2600" b="0"/>
              <a:t>Печать МО</a:t>
            </a:r>
          </a:p>
          <a:p>
            <a:endParaRPr lang="ru-RU" sz="26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 txBox="1">
            <a:spLocks noChangeArrowheads="1"/>
          </p:cNvSpPr>
          <p:nvPr/>
        </p:nvSpPr>
        <p:spPr bwMode="auto">
          <a:xfrm>
            <a:off x="428625" y="115888"/>
            <a:ext cx="8340725" cy="6699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latin typeface="Arial" pitchFamily="34" charset="0"/>
              </a:rPr>
              <a:t>ИНФОРМАЦИЮ ОТЧЕТОВ НЕОБХОДИМО:</a:t>
            </a:r>
          </a:p>
        </p:txBody>
      </p:sp>
      <p:sp>
        <p:nvSpPr>
          <p:cNvPr id="18435" name="Выноска со стрелкой вниз 2"/>
          <p:cNvSpPr>
            <a:spLocks noChangeArrowheads="1"/>
          </p:cNvSpPr>
          <p:nvPr/>
        </p:nvSpPr>
        <p:spPr bwMode="auto">
          <a:xfrm>
            <a:off x="2000250" y="1071563"/>
            <a:ext cx="6786563" cy="1214437"/>
          </a:xfrm>
          <a:prstGeom prst="downArrowCallout">
            <a:avLst>
              <a:gd name="adj1" fmla="val 24992"/>
              <a:gd name="adj2" fmla="val 24992"/>
              <a:gd name="adj3" fmla="val 25000"/>
              <a:gd name="adj4" fmla="val 66644"/>
            </a:avLst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000" b="0" dirty="0">
                <a:solidFill>
                  <a:srgbClr val="0D0D0D"/>
                </a:solidFill>
                <a:latin typeface="Arial" pitchFamily="34" charset="0"/>
                <a:cs typeface="+mn-ea"/>
              </a:rPr>
              <a:t>Занести в модуль «Статистика»</a:t>
            </a:r>
            <a:endParaRPr lang="ru-RU" sz="3000" b="0" dirty="0">
              <a:solidFill>
                <a:srgbClr val="0D0D0D"/>
              </a:solidFill>
              <a:latin typeface="Constantia" pitchFamily="18" charset="0"/>
              <a:cs typeface="+mn-ea"/>
            </a:endParaRPr>
          </a:p>
        </p:txBody>
      </p:sp>
      <p:sp>
        <p:nvSpPr>
          <p:cNvPr id="17412" name="Выноска со стрелкой вниз 3"/>
          <p:cNvSpPr>
            <a:spLocks noChangeArrowheads="1"/>
          </p:cNvSpPr>
          <p:nvPr/>
        </p:nvSpPr>
        <p:spPr bwMode="auto">
          <a:xfrm>
            <a:off x="2000250" y="2286000"/>
            <a:ext cx="6786563" cy="1357313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6644"/>
            </a:avLst>
          </a:prstGeom>
          <a:solidFill>
            <a:srgbClr val="CCFF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b="0">
                <a:solidFill>
                  <a:srgbClr val="0D0D0D"/>
                </a:solidFill>
              </a:rPr>
              <a:t>Пустить контроли</a:t>
            </a:r>
          </a:p>
        </p:txBody>
      </p:sp>
      <p:sp>
        <p:nvSpPr>
          <p:cNvPr id="17413" name="Выноска со стрелкой вниз 4"/>
          <p:cNvSpPr>
            <a:spLocks noChangeArrowheads="1"/>
          </p:cNvSpPr>
          <p:nvPr/>
        </p:nvSpPr>
        <p:spPr bwMode="auto">
          <a:xfrm>
            <a:off x="2000250" y="3643313"/>
            <a:ext cx="6786563" cy="135731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6644"/>
            </a:avLst>
          </a:prstGeom>
          <a:solidFill>
            <a:srgbClr val="CCFFF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b="0">
                <a:solidFill>
                  <a:srgbClr val="0D0D0D"/>
                </a:solidFill>
              </a:rPr>
              <a:t>Исправить ошибки</a:t>
            </a:r>
          </a:p>
        </p:txBody>
      </p:sp>
      <p:sp>
        <p:nvSpPr>
          <p:cNvPr id="17414" name="Заголовок 1"/>
          <p:cNvSpPr txBox="1">
            <a:spLocks/>
          </p:cNvSpPr>
          <p:nvPr/>
        </p:nvSpPr>
        <p:spPr bwMode="auto">
          <a:xfrm>
            <a:off x="428625" y="5929313"/>
            <a:ext cx="8286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ru-RU" sz="4400">
                <a:solidFill>
                  <a:srgbClr val="C00000"/>
                </a:solidFill>
              </a:rPr>
              <a:t>!</a:t>
            </a:r>
            <a:r>
              <a:rPr lang="ru-RU" sz="3300">
                <a:solidFill>
                  <a:srgbClr val="C00000"/>
                </a:solidFill>
              </a:rPr>
              <a:t> Прием отчетов строго по графику</a:t>
            </a:r>
          </a:p>
        </p:txBody>
      </p:sp>
      <p:pic>
        <p:nvPicPr>
          <p:cNvPr id="17415" name="Рисунок 7" descr="control_podradchiko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071688"/>
            <a:ext cx="1500188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8" descr="21579277-Белый-знак-плюс-с-зеленым-концепции-галочкой,-изолиров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785813"/>
            <a:ext cx="1357312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9" descr="019939488_prevstill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3429000"/>
            <a:ext cx="11557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нутый угол 10"/>
          <p:cNvSpPr/>
          <p:nvPr/>
        </p:nvSpPr>
        <p:spPr>
          <a:xfrm rot="10800000">
            <a:off x="785786" y="4857760"/>
            <a:ext cx="928694" cy="1000132"/>
          </a:xfrm>
          <a:prstGeom prst="foldedCorner">
            <a:avLst>
              <a:gd name="adj" fmla="val 33219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b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143000" y="5214938"/>
            <a:ext cx="428625" cy="158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000125" y="5429250"/>
            <a:ext cx="571500" cy="1588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00125" y="5643563"/>
            <a:ext cx="571500" cy="158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TextBox 4"/>
          <p:cNvSpPr txBox="1">
            <a:spLocks noChangeArrowheads="1"/>
          </p:cNvSpPr>
          <p:nvPr/>
        </p:nvSpPr>
        <p:spPr bwMode="auto">
          <a:xfrm>
            <a:off x="2051050" y="5013325"/>
            <a:ext cx="6840538" cy="803275"/>
          </a:xfrm>
          <a:prstGeom prst="rect">
            <a:avLst/>
          </a:prstGeom>
          <a:solidFill>
            <a:srgbClr val="CCFFFF"/>
          </a:solidFill>
          <a:ln w="25400">
            <a:solidFill>
              <a:srgbClr val="08509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3038" algn="ctr">
              <a:lnSpc>
                <a:spcPct val="150000"/>
              </a:lnSpc>
            </a:pPr>
            <a:r>
              <a:rPr lang="ru-RU" sz="3000" b="0">
                <a:solidFill>
                  <a:srgbClr val="0D0D0D"/>
                </a:solidFill>
              </a:rPr>
              <a:t>Распечатать формы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 txBox="1">
            <a:spLocks noChangeArrowheads="1"/>
          </p:cNvSpPr>
          <p:nvPr/>
        </p:nvSpPr>
        <p:spPr bwMode="auto">
          <a:xfrm>
            <a:off x="428625" y="214290"/>
            <a:ext cx="8501093" cy="10715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rgbClr val="FFFFFF"/>
                </a:solidFill>
                <a:latin typeface="Arial" pitchFamily="34" charset="0"/>
              </a:rPr>
              <a:t>ФОРМА 34 :Т</a:t>
            </a:r>
            <a:r>
              <a:rPr lang="ru-RU" sz="2400" dirty="0">
                <a:solidFill>
                  <a:srgbClr val="FFFFFF"/>
                </a:solidFill>
                <a:latin typeface="Arial" pitchFamily="34" charset="0"/>
              </a:rPr>
              <a:t>. 2300 «ОБСЛЕДОВАНИЕ ЧЛЕНОВ СЕМЕЙ </a:t>
            </a:r>
            <a:br>
              <a:rPr lang="ru-RU" sz="2400" dirty="0">
                <a:solidFill>
                  <a:srgbClr val="FFFFFF"/>
                </a:solidFill>
                <a:latin typeface="Arial" pitchFamily="34" charset="0"/>
              </a:rPr>
            </a:br>
            <a:r>
              <a:rPr lang="ru-RU" sz="2400" dirty="0">
                <a:solidFill>
                  <a:srgbClr val="FFFFFF"/>
                </a:solidFill>
                <a:latin typeface="Arial" pitchFamily="34" charset="0"/>
              </a:rPr>
              <a:t>И КОНТАКТОВ БОЛЬНЫХ, ВЗЯТЫХ НА УЧЕТ </a:t>
            </a:r>
            <a:br>
              <a:rPr lang="ru-RU" sz="2400" dirty="0">
                <a:solidFill>
                  <a:srgbClr val="FFFFFF"/>
                </a:solidFill>
                <a:latin typeface="Arial" pitchFamily="34" charset="0"/>
              </a:rPr>
            </a:br>
            <a:r>
              <a:rPr lang="ru-RU" sz="2400" dirty="0">
                <a:solidFill>
                  <a:srgbClr val="FFFFFF"/>
                </a:solidFill>
                <a:latin typeface="Arial" pitchFamily="34" charset="0"/>
              </a:rPr>
              <a:t>С ВНОВЬ УСТАНОВЛЕННЫМ ДИАГНОЗОМ»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50825" y="3500438"/>
            <a:ext cx="84978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3175"/>
            <a:r>
              <a:rPr lang="ru-RU" sz="2500"/>
              <a:t>2.</a:t>
            </a:r>
            <a:r>
              <a:rPr lang="ru-RU" sz="2500" b="0"/>
              <a:t> Дети показываются не по своему диагнозу, </a:t>
            </a:r>
            <a:br>
              <a:rPr lang="ru-RU" sz="2500" b="0"/>
            </a:br>
            <a:r>
              <a:rPr lang="ru-RU" sz="2500" b="0"/>
              <a:t>а по источнику заражения (по диагнозу матери)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395288" y="1412875"/>
            <a:ext cx="6553200" cy="1997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500" dirty="0">
                <a:latin typeface="Arial" pitchFamily="34" charset="0"/>
                <a:ea typeface="+mn-cs"/>
              </a:rPr>
              <a:t>1.</a:t>
            </a:r>
            <a:r>
              <a:rPr lang="ru-RU" sz="2500" b="0" dirty="0">
                <a:latin typeface="Arial" pitchFamily="34" charset="0"/>
                <a:ea typeface="+mn-cs"/>
              </a:rPr>
              <a:t> Показывается число обследованных контактов на больного  с вновь установленным диагнозом, поэтому число обследованных лиц показывается в этой таблице по диагнозу больного</a:t>
            </a:r>
            <a:r>
              <a:rPr lang="ru-RU" dirty="0">
                <a:latin typeface="Arial" pitchFamily="34" charset="0"/>
              </a:rPr>
              <a:t> </a:t>
            </a:r>
          </a:p>
        </p:txBody>
      </p:sp>
      <p:pic>
        <p:nvPicPr>
          <p:cNvPr id="30725" name="Picture 9" descr="silhouette-family-icon-person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050" y="1557338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Прямоугольник 13"/>
          <p:cNvSpPr txBox="1">
            <a:spLocks noChangeArrowheads="1"/>
          </p:cNvSpPr>
          <p:nvPr/>
        </p:nvSpPr>
        <p:spPr bwMode="auto">
          <a:xfrm>
            <a:off x="0" y="4500563"/>
            <a:ext cx="9144000" cy="2071687"/>
          </a:xfrm>
          <a:prstGeom prst="rect">
            <a:avLst/>
          </a:prstGeom>
          <a:solidFill>
            <a:srgbClr val="CCFFFF"/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/>
              <a:t>Гр. 5  т. 2300 </a:t>
            </a:r>
            <a:r>
              <a:rPr lang="en-US" sz="3000"/>
              <a:t/>
            </a:r>
            <a:br>
              <a:rPr lang="en-US" sz="3000"/>
            </a:br>
            <a:r>
              <a:rPr lang="ru-RU" sz="3000" i="1">
                <a:solidFill>
                  <a:srgbClr val="1A01D5"/>
                </a:solidFill>
                <a:cs typeface="Arial" charset="0"/>
              </a:rPr>
              <a:t>«Из числа обследованных контактов </a:t>
            </a:r>
            <a:r>
              <a:rPr lang="en-US" sz="3000" i="1">
                <a:solidFill>
                  <a:srgbClr val="1A01D5"/>
                </a:solidFill>
                <a:cs typeface="Arial" charset="0"/>
              </a:rPr>
              <a:t/>
            </a:r>
            <a:br>
              <a:rPr lang="en-US" sz="3000" i="1">
                <a:solidFill>
                  <a:srgbClr val="1A01D5"/>
                </a:solidFill>
                <a:cs typeface="Arial" charset="0"/>
              </a:rPr>
            </a:br>
            <a:r>
              <a:rPr lang="ru-RU" sz="3000" i="1">
                <a:solidFill>
                  <a:srgbClr val="1A01D5"/>
                </a:solidFill>
                <a:cs typeface="Arial" charset="0"/>
              </a:rPr>
              <a:t>было выявлено и пролечено больных» </a:t>
            </a:r>
            <a:r>
              <a:rPr lang="en-US" sz="3000" i="1">
                <a:solidFill>
                  <a:srgbClr val="1A01D5"/>
                </a:solidFill>
                <a:cs typeface="Arial" charset="0"/>
              </a:rPr>
              <a:t/>
            </a:r>
            <a:br>
              <a:rPr lang="en-US" sz="3000" i="1">
                <a:solidFill>
                  <a:srgbClr val="1A01D5"/>
                </a:solidFill>
                <a:cs typeface="Arial" charset="0"/>
              </a:rPr>
            </a:br>
            <a:r>
              <a:rPr lang="ru-RU" sz="3000" b="0"/>
              <a:t>сопоставить</a:t>
            </a:r>
            <a:r>
              <a:rPr lang="ru-RU" sz="3000"/>
              <a:t> с т. 2200 гр. 4 и гр.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 txBox="1">
            <a:spLocks noChangeArrowheads="1"/>
          </p:cNvSpPr>
          <p:nvPr/>
        </p:nvSpPr>
        <p:spPr bwMode="auto">
          <a:xfrm>
            <a:off x="323850" y="188913"/>
            <a:ext cx="8569325" cy="19446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FFFFFF"/>
                </a:solidFill>
                <a:latin typeface="Arial" pitchFamily="34" charset="0"/>
              </a:rPr>
              <a:t>Т.  2400, Т. 2401 </a:t>
            </a:r>
          </a:p>
          <a:p>
            <a:pPr algn="ctr">
              <a:defRPr/>
            </a:pPr>
            <a:r>
              <a:rPr lang="ru-RU" sz="2400">
                <a:solidFill>
                  <a:srgbClr val="FFFFFF"/>
                </a:solidFill>
                <a:latin typeface="Arial" pitchFamily="34" charset="0"/>
              </a:rPr>
              <a:t>СВЕДЕНИЯ О БЕРЕМЕННЫХ, ИСХОДАХ БЕРЕМЕННОСТИ И ДЕТЯХ, РОДИВШИХСЯ </a:t>
            </a:r>
            <a:br>
              <a:rPr lang="ru-RU" sz="2400">
                <a:solidFill>
                  <a:srgbClr val="FFFFFF"/>
                </a:solidFill>
                <a:latin typeface="Arial" pitchFamily="34" charset="0"/>
              </a:rPr>
            </a:br>
            <a:r>
              <a:rPr lang="ru-RU" sz="2400">
                <a:solidFill>
                  <a:srgbClr val="FFFFFF"/>
                </a:solidFill>
                <a:latin typeface="Arial" pitchFamily="34" charset="0"/>
              </a:rPr>
              <a:t>ОТ ЖЕНЩИН, СОСТОЯЩИХ НА УЧЕТЕ С ДИАГНОЗОМ «СИФИЛИС»</a:t>
            </a:r>
          </a:p>
        </p:txBody>
      </p:sp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395288" y="2492375"/>
            <a:ext cx="69135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400"/>
              <a:t>При сдаче отчета необходимо:</a:t>
            </a:r>
          </a:p>
        </p:txBody>
      </p:sp>
      <p:sp>
        <p:nvSpPr>
          <p:cNvPr id="31748" name="Прямоугольник 13"/>
          <p:cNvSpPr txBox="1">
            <a:spLocks noChangeArrowheads="1"/>
          </p:cNvSpPr>
          <p:nvPr/>
        </p:nvSpPr>
        <p:spPr bwMode="auto">
          <a:xfrm>
            <a:off x="323850" y="3357563"/>
            <a:ext cx="6119813" cy="314327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иметь пояснительные записки по 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женщинам, выявленных в родах  </a:t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>и </a:t>
            </a:r>
            <a:r>
              <a:rPr lang="ru-RU" sz="4000" dirty="0" smtClean="0">
                <a:solidFill>
                  <a:srgbClr val="C00000"/>
                </a:solidFill>
              </a:rPr>
              <a:t>родившимся детям!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1749" name="Picture 10" descr="add-a-document-button_318-252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573463"/>
            <a:ext cx="2333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r>
              <a:rPr lang="ru-RU" sz="4200" b="1" u="sng" smtClean="0">
                <a:latin typeface="Times New Roman" pitchFamily="18" charset="0"/>
                <a:cs typeface="Times New Roman" pitchFamily="18" charset="0"/>
              </a:rPr>
              <a:t>Таблица 2400</a:t>
            </a:r>
            <a:r>
              <a:rPr lang="ru-RU" sz="420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28775"/>
            <a:ext cx="8229600" cy="4695825"/>
          </a:xfrm>
          <a:ln>
            <a:solidFill>
              <a:srgbClr val="0000FF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графах 3-13 учитываются сведения о беременных женщинах и исходах беременности</a:t>
            </a: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В графах 14-17 учитываются сведения о родившихся детях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графа 3 = ∑ граф 4 + 5 + 6 + 7 + 8 (по строкам 01,03)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графа 3 = ∑ граф 4 + 5 + 6 + 7 (по строке 02)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графа 3 = ∑ граф 9 + 10 + 11 + 12 + 13 (по стр. 1, 4, 5)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строка 1 = ∑ строк 2 + 3 (по графам 4-13)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q"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Число родившихся детей может быть несколько больше, чем число родов за счет двойни, тройни и т.д.</a:t>
            </a:r>
          </a:p>
          <a:p>
            <a:pPr>
              <a:lnSpc>
                <a:spcPct val="90000"/>
              </a:lnSpc>
            </a:pPr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 txBox="1">
            <a:spLocks noChangeArrowheads="1"/>
          </p:cNvSpPr>
          <p:nvPr/>
        </p:nvSpPr>
        <p:spPr bwMode="auto">
          <a:xfrm>
            <a:off x="323850" y="188913"/>
            <a:ext cx="8569325" cy="6477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>
                <a:solidFill>
                  <a:srgbClr val="FFFFFF"/>
                </a:solidFill>
                <a:latin typeface="Arial" pitchFamily="34" charset="0"/>
              </a:rPr>
              <a:t>Т.  2400, Т. 2401</a:t>
            </a:r>
          </a:p>
        </p:txBody>
      </p:sp>
      <p:sp>
        <p:nvSpPr>
          <p:cNvPr id="34819" name="Прямоугольник 13"/>
          <p:cNvSpPr txBox="1">
            <a:spLocks noChangeArrowheads="1"/>
          </p:cNvSpPr>
          <p:nvPr/>
        </p:nvSpPr>
        <p:spPr bwMode="auto">
          <a:xfrm>
            <a:off x="0" y="2636838"/>
            <a:ext cx="9144000" cy="2149475"/>
          </a:xfrm>
          <a:prstGeom prst="rect">
            <a:avLst/>
          </a:prstGeom>
          <a:solidFill>
            <a:srgbClr val="CCFFFF">
              <a:alpha val="30196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95250"/>
            <a:r>
              <a:rPr lang="ru-RU" sz="3000">
                <a:cs typeface="Arial" charset="0"/>
              </a:rPr>
              <a:t>Стр. 3 гр. 14 «не получали лечение» - </a:t>
            </a:r>
            <a:br>
              <a:rPr lang="ru-RU" sz="3000">
                <a:cs typeface="Arial" charset="0"/>
              </a:rPr>
            </a:br>
            <a:r>
              <a:rPr lang="ru-RU" sz="3000" i="1">
                <a:solidFill>
                  <a:srgbClr val="1A01D5"/>
                </a:solidFill>
                <a:cs typeface="Arial" charset="0"/>
              </a:rPr>
              <a:t>для всех родившихся детей</a:t>
            </a:r>
            <a:r>
              <a:rPr lang="ru-RU" sz="3000">
                <a:cs typeface="Arial" charset="0"/>
              </a:rPr>
              <a:t>, за искл. получивших профилактическое лечение </a:t>
            </a:r>
            <a:br>
              <a:rPr lang="ru-RU" sz="3000">
                <a:cs typeface="Arial" charset="0"/>
              </a:rPr>
            </a:br>
            <a:r>
              <a:rPr lang="ru-RU" sz="3000">
                <a:cs typeface="Arial" charset="0"/>
              </a:rPr>
              <a:t>после рождения (т</a:t>
            </a:r>
            <a:r>
              <a:rPr lang="en-US" sz="3000">
                <a:cs typeface="Arial" charset="0"/>
              </a:rPr>
              <a:t>.</a:t>
            </a:r>
            <a:r>
              <a:rPr lang="ru-RU" sz="3000">
                <a:cs typeface="Arial" charset="0"/>
              </a:rPr>
              <a:t> 2401)</a:t>
            </a:r>
          </a:p>
        </p:txBody>
      </p:sp>
      <p:sp>
        <p:nvSpPr>
          <p:cNvPr id="34820" name="Прямоугольник 13"/>
          <p:cNvSpPr txBox="1">
            <a:spLocks noChangeArrowheads="1"/>
          </p:cNvSpPr>
          <p:nvPr/>
        </p:nvSpPr>
        <p:spPr bwMode="auto">
          <a:xfrm>
            <a:off x="0" y="981075"/>
            <a:ext cx="9144000" cy="1439863"/>
          </a:xfrm>
          <a:prstGeom prst="rect">
            <a:avLst/>
          </a:prstGeom>
          <a:solidFill>
            <a:srgbClr val="CCFFFF">
              <a:alpha val="30196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173038"/>
            <a:r>
              <a:rPr lang="ru-RU" sz="3000">
                <a:cs typeface="Arial" charset="0"/>
              </a:rPr>
              <a:t>Стр. 2 гр. 14 «получили специфическое лечение» относится </a:t>
            </a:r>
            <a:r>
              <a:rPr lang="ru-RU" sz="3000" i="1">
                <a:solidFill>
                  <a:srgbClr val="1A01D5"/>
                </a:solidFill>
                <a:cs typeface="Arial" charset="0"/>
              </a:rPr>
              <a:t>только к детям </a:t>
            </a:r>
            <a:br>
              <a:rPr lang="ru-RU" sz="3000" i="1">
                <a:solidFill>
                  <a:srgbClr val="1A01D5"/>
                </a:solidFill>
                <a:cs typeface="Arial" charset="0"/>
              </a:rPr>
            </a:br>
            <a:r>
              <a:rPr lang="ru-RU" sz="3000" i="1">
                <a:solidFill>
                  <a:srgbClr val="1A01D5"/>
                </a:solidFill>
                <a:cs typeface="Arial" charset="0"/>
              </a:rPr>
              <a:t>с врожденным сифилисом</a:t>
            </a:r>
            <a:endParaRPr lang="ru-RU" sz="3000" i="1">
              <a:solidFill>
                <a:srgbClr val="1A01D5"/>
              </a:solidFill>
            </a:endParaRPr>
          </a:p>
        </p:txBody>
      </p:sp>
      <p:sp>
        <p:nvSpPr>
          <p:cNvPr id="34821" name="Прямоугольник 13"/>
          <p:cNvSpPr txBox="1">
            <a:spLocks noChangeArrowheads="1"/>
          </p:cNvSpPr>
          <p:nvPr/>
        </p:nvSpPr>
        <p:spPr bwMode="auto">
          <a:xfrm>
            <a:off x="0" y="5013325"/>
            <a:ext cx="9144000" cy="1439863"/>
          </a:xfrm>
          <a:prstGeom prst="rect">
            <a:avLst/>
          </a:prstGeom>
          <a:solidFill>
            <a:srgbClr val="CCFFFF">
              <a:alpha val="30196"/>
            </a:srgbClr>
          </a:solidFill>
          <a:ln w="25400" algn="ctr">
            <a:solidFill>
              <a:srgbClr val="000080"/>
            </a:solidFill>
            <a:miter lim="800000"/>
            <a:headEnd/>
            <a:tailEnd/>
          </a:ln>
        </p:spPr>
        <p:txBody>
          <a:bodyPr anchor="ctr"/>
          <a:lstStyle/>
          <a:p>
            <a:pPr marL="173038"/>
            <a:r>
              <a:rPr lang="ru-RU" sz="3000">
                <a:cs typeface="Arial" charset="0"/>
              </a:rPr>
              <a:t>СТР. 3 ГР. 14 =</a:t>
            </a:r>
            <a:r>
              <a:rPr lang="ru-RU" sz="3600">
                <a:cs typeface="Arial" charset="0"/>
              </a:rPr>
              <a:t> </a:t>
            </a:r>
            <a:br>
              <a:rPr lang="ru-RU" sz="3600">
                <a:cs typeface="Arial" charset="0"/>
              </a:rPr>
            </a:br>
            <a:r>
              <a:rPr lang="ru-RU" sz="3000">
                <a:cs typeface="Arial" charset="0"/>
              </a:rPr>
              <a:t>∑ стр. 1 + 4 + 5 гр. 14 ─ стр. 01 гр. 5 т. 2401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472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Поток</vt:lpstr>
      <vt:lpstr>Слайд 1</vt:lpstr>
      <vt:lpstr>Перечень отчетов:</vt:lpstr>
      <vt:lpstr>Слайд 3</vt:lpstr>
      <vt:lpstr>Слайд 4</vt:lpstr>
      <vt:lpstr>Слайд 5</vt:lpstr>
      <vt:lpstr>Слайд 6</vt:lpstr>
      <vt:lpstr>Слайд 7</vt:lpstr>
      <vt:lpstr>Таблица 2400:</vt:lpstr>
      <vt:lpstr>Слайд 9</vt:lpstr>
      <vt:lpstr>Слайд 10</vt:lpstr>
      <vt:lpstr>Спасибо за внимание !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Users</dc:creator>
  <cp:lastModifiedBy>Светлана</cp:lastModifiedBy>
  <cp:revision>157</cp:revision>
  <dcterms:created xsi:type="dcterms:W3CDTF">2014-11-21T11:05:15Z</dcterms:created>
  <dcterms:modified xsi:type="dcterms:W3CDTF">2015-12-15T00:58:01Z</dcterms:modified>
</cp:coreProperties>
</file>